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57" r:id="rId5"/>
    <p:sldId id="268" r:id="rId6"/>
    <p:sldId id="259" r:id="rId7"/>
    <p:sldId id="269" r:id="rId8"/>
    <p:sldId id="260" r:id="rId9"/>
    <p:sldId id="261" r:id="rId10"/>
    <p:sldId id="270" r:id="rId11"/>
    <p:sldId id="271" r:id="rId12"/>
    <p:sldId id="264" r:id="rId13"/>
    <p:sldId id="263" r:id="rId14"/>
    <p:sldId id="262" r:id="rId15"/>
    <p:sldId id="26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86"/>
    <p:restoredTop sz="96327"/>
  </p:normalViewPr>
  <p:slideViewPr>
    <p:cSldViewPr snapToGrid="0">
      <p:cViewPr varScale="1">
        <p:scale>
          <a:sx n="70" d="100"/>
          <a:sy n="70" d="100"/>
        </p:scale>
        <p:origin x="20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A9EF-56D6-80C5-F029-3E593A1C3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D2121-A40F-DA9F-7C78-C9B658685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287E4-6C28-BBEB-5046-F9B4CBC3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CB3C-2BD7-E5AC-5017-B6DA75C5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775B-6DFA-6495-F3C2-04B308827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9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BA4E-57AA-1663-2392-0C0C4944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43E21-54B0-454B-10B3-591AB8F31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D27C-D57B-6330-DFF4-E3FAD745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FDD4-E5B5-5F9A-7530-820DE1FC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D7D6-00A3-98EC-6B6F-4256C9DD0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9468DB-44BF-7B69-8777-5ED1E5854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688C-30D8-B3A0-3121-6A9BDB135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1395B-9710-1266-A1EC-772AA02B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E1BD4-D955-3350-405D-92469BCD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FD61B-74B8-43D2-F3B7-006D399E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39F6-D624-0F24-C90C-86B8E920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53076-D874-2E80-9D9F-6F4A0A36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9A626-7D59-0515-1478-7F86B7C8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8E5B3-E9C7-6AF4-CDF6-8309084A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4B15-E783-0206-68A5-C5103D31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4FD3-E1DB-AA85-75BF-CECDCA1E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E0C4C-3013-63A3-A98A-15318C8F9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8C1AB-B09C-1956-0EF6-06B5E8EA1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2C2B5-C34A-703A-041E-495C7D1B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5D5CA-FBBA-85ED-1B15-178AB16F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0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C2ED-09A2-C446-D6F9-127B929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C4FE-40C4-AC26-3B3E-574B7BFD6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81F3-D117-DCF0-C4AB-1C6C1B03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84E13-1F4F-0697-8457-7916F5C6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41C02-A8F6-A0C4-9D55-62A59A3D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051B0-50D7-D1B2-370A-939E65D0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9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3C85-35F4-A86A-317E-4576CCDD3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A9CC6-B955-3911-5E6F-65F481E6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64360-334F-079B-2F40-840082C9B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ED134-6298-E358-9D45-0118DD7F7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7CC3A-BB3F-33D6-A11B-8A06067CE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09D1A-CF79-4833-2B5D-79DFEF2C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DD42F-38FF-2ACB-8B1B-5B69F9AC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23A0C-7655-EC36-8C7C-31F1C873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1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0716-B315-03B0-FF6B-6AC7D3A7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66AEC-E446-212C-6CDE-94373D0D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A8E0B-89F3-44EB-6C51-81263163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3B08D-7038-5A50-A6DA-8F4FD7F2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EBF6A-C651-7939-ACE2-9E40A7413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158D0-1B4B-12E3-3DA9-FF10AEB7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F6A53-9788-9172-F877-7D6D2060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9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8B32-9A5B-9918-4AF6-A28E1E4C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D9F5-BBFA-7DFB-5EC5-78AAC15D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39FFC-4654-A1DC-5919-8AEF7AD5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EF420-EFBD-ED05-8429-AD5FF2D6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FC0F4-6EEF-9498-17BA-5CD47EEE9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D4867-05E9-E3F2-5A24-2A9FFBCF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7C4B-505E-ED3B-35C8-875E0D9E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81387-0928-7EE6-2968-01979B1CF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C486-266A-2AA1-0193-F1F1C0F70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665C4-D610-2870-DC52-227C3588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7751C-AE20-4806-EC5B-78CB4B64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75238-5F34-A1AF-BF56-A12B6309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2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1317A-495B-41CA-FA9A-C455BFC5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F2396-A535-369D-2BBF-C9AACFA7B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5D2EC-9ABB-9A6E-400C-34EF48B17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A2410-A6B3-8F4D-9232-5BF95F9BCD5D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27842-B4E5-BF7D-E18B-CDC0C9177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11A9-C681-DC92-1E98-42F672778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3C82-6911-5B43-A9D4-A2C7B59A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6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290D-DD24-BBD9-C597-CCF07EA8B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SakaiPlus</a:t>
            </a:r>
            <a:r>
              <a:rPr lang="en-US" dirty="0"/>
              <a:t> in Canvas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0EE4C-65A4-721A-153F-0EC23588B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37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1E2F468-4257-7789-836F-4ACD73C13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21" r="45104"/>
          <a:stretch/>
        </p:blipFill>
        <p:spPr>
          <a:xfrm>
            <a:off x="366231" y="821530"/>
            <a:ext cx="5368057" cy="56007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B718-7034-A252-A7E2-9E9EFA553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21" r="45104"/>
          <a:stretch/>
        </p:blipFill>
        <p:spPr>
          <a:xfrm>
            <a:off x="5977176" y="721517"/>
            <a:ext cx="5463915" cy="570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7802C3-6847-0F51-45DD-2F07C944A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75"/>
          <a:stretch/>
        </p:blipFill>
        <p:spPr>
          <a:xfrm>
            <a:off x="1" y="1643058"/>
            <a:ext cx="4121168" cy="484346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1FD4E5-5434-C78F-5E8D-6A0E6970D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5"/>
          <a:stretch/>
        </p:blipFill>
        <p:spPr>
          <a:xfrm>
            <a:off x="4035416" y="1643059"/>
            <a:ext cx="4121168" cy="4843461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A7687F-0E81-48AC-C88E-23D9DD55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75"/>
          <a:stretch/>
        </p:blipFill>
        <p:spPr>
          <a:xfrm>
            <a:off x="8070832" y="1643060"/>
            <a:ext cx="4121168" cy="484346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E59CA5-6B25-CF6D-9F55-D84E5384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Fall 22 Modules in Canvas (1/3)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C75217-05BA-6A74-26F2-E179B23ACCD1}"/>
              </a:ext>
            </a:extLst>
          </p:cNvPr>
          <p:cNvCxnSpPr>
            <a:cxnSpLocks/>
          </p:cNvCxnSpPr>
          <p:nvPr/>
        </p:nvCxnSpPr>
        <p:spPr>
          <a:xfrm>
            <a:off x="8156584" y="1343025"/>
            <a:ext cx="3702041" cy="1428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0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A3A3-35E9-54F2-A3EF-80D3ED86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 IT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78AA-3784-3F1E-3F01-656D8D28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7038" cy="4351338"/>
          </a:xfrm>
        </p:spPr>
        <p:txBody>
          <a:bodyPr/>
          <a:lstStyle/>
          <a:p>
            <a:r>
              <a:rPr lang="en-US" dirty="0"/>
              <a:t>From the Campus IT perspective, this is a single LTI tool</a:t>
            </a:r>
          </a:p>
          <a:p>
            <a:r>
              <a:rPr lang="en-US" dirty="0"/>
              <a:t>The "new vendor" meetings 3-4 hours Summer 2033</a:t>
            </a:r>
          </a:p>
          <a:p>
            <a:r>
              <a:rPr lang="en-US" dirty="0"/>
              <a:t>Help with the integration (1 hour back in Sept 2022)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Happy faculty member</a:t>
            </a:r>
          </a:p>
        </p:txBody>
      </p:sp>
      <p:pic>
        <p:nvPicPr>
          <p:cNvPr id="4" name="Google Shape;285;p14">
            <a:extLst>
              <a:ext uri="{FF2B5EF4-FFF2-40B4-BE49-F238E27FC236}">
                <a16:creationId xmlns:a16="http://schemas.microsoft.com/office/drawing/2014/main" id="{4674C6DB-78AF-DC80-A9B1-B7B68FF1D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1238" y="1690688"/>
            <a:ext cx="3754512" cy="4138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87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F223-2DD1-A970-84D1-FCA85BAE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E268-F560-2F78-C12E-1667ADDF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337" y="1690688"/>
            <a:ext cx="5605463" cy="4351338"/>
          </a:xfrm>
        </p:spPr>
        <p:txBody>
          <a:bodyPr>
            <a:normAutofit/>
          </a:bodyPr>
          <a:lstStyle/>
          <a:p>
            <a:r>
              <a:rPr lang="en-US" dirty="0"/>
              <a:t>I am teaching the way I like</a:t>
            </a:r>
          </a:p>
          <a:p>
            <a:r>
              <a:rPr lang="en-US" dirty="0"/>
              <a:t>I have much more control over the student UX because of Lessons</a:t>
            </a:r>
          </a:p>
          <a:p>
            <a:endParaRPr lang="en-US" dirty="0"/>
          </a:p>
          <a:p>
            <a:r>
              <a:rPr lang="en-US" dirty="0"/>
              <a:t>I am not stuck in an LMS that will never change or grow.</a:t>
            </a:r>
          </a:p>
        </p:txBody>
      </p:sp>
      <p:pic>
        <p:nvPicPr>
          <p:cNvPr id="5" name="Google Shape;284;p14">
            <a:extLst>
              <a:ext uri="{FF2B5EF4-FFF2-40B4-BE49-F238E27FC236}">
                <a16:creationId xmlns:a16="http://schemas.microsoft.com/office/drawing/2014/main" id="{0DDD5083-D6FD-4F79-D4D9-1F10641D64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343" y="1300135"/>
            <a:ext cx="4571673" cy="4571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197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1DF08-F376-0238-2A3B-7B8B63D0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D25B0-9F89-2C52-8764-34967EF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6376" cy="4351338"/>
          </a:xfrm>
        </p:spPr>
        <p:txBody>
          <a:bodyPr/>
          <a:lstStyle/>
          <a:p>
            <a:r>
              <a:rPr lang="en-US" dirty="0"/>
              <a:t>Zero complaints</a:t>
            </a:r>
          </a:p>
          <a:p>
            <a:endParaRPr lang="en-US" dirty="0"/>
          </a:p>
          <a:p>
            <a:r>
              <a:rPr lang="en-US" dirty="0"/>
              <a:t>Students picked it up right away</a:t>
            </a:r>
          </a:p>
          <a:p>
            <a:pPr lvl="1"/>
            <a:r>
              <a:rPr lang="en-US" dirty="0"/>
              <a:t>They use resources outside the LMS across many classes - this was like a publisher site associated with a book</a:t>
            </a:r>
          </a:p>
          <a:p>
            <a:r>
              <a:rPr lang="en-US" dirty="0"/>
              <a:t>They used Sakai features like the Tasks tool</a:t>
            </a:r>
          </a:p>
        </p:txBody>
      </p:sp>
      <p:pic>
        <p:nvPicPr>
          <p:cNvPr id="5" name="Google Shape;292;p14">
            <a:extLst>
              <a:ext uri="{FF2B5EF4-FFF2-40B4-BE49-F238E27FC236}">
                <a16:creationId xmlns:a16="http://schemas.microsoft.com/office/drawing/2014/main" id="{EBB86383-B5D4-B2A6-25E4-49111FDDFF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0125" y="1690688"/>
            <a:ext cx="4003675" cy="4003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29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0C40-F967-3965-B2F3-6A800408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  Research - &gt; 1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CF8B-FF57-5822-FCA2-4BB856E01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4120" cy="4351338"/>
          </a:xfrm>
        </p:spPr>
        <p:txBody>
          <a:bodyPr/>
          <a:lstStyle/>
          <a:p>
            <a:r>
              <a:rPr lang="en-US" dirty="0"/>
              <a:t>My goal is to pave the way for multiple LMS systems on a campus</a:t>
            </a:r>
          </a:p>
          <a:p>
            <a:r>
              <a:rPr lang="en-US" dirty="0"/>
              <a:t>I am adding a light LMS capability my </a:t>
            </a:r>
            <a:r>
              <a:rPr lang="en-US" dirty="0" err="1"/>
              <a:t>Tsugi</a:t>
            </a:r>
            <a:r>
              <a:rPr lang="en-US" dirty="0"/>
              <a:t> Learning Object Repository so can teach right in my learning object repository</a:t>
            </a:r>
          </a:p>
          <a:p>
            <a:r>
              <a:rPr lang="en-US" dirty="0"/>
              <a:t>I am working with a grad student and trying to convince her to build a prototype Virtual Reality LMS and plug it using LTI Advantage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3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AA7A-76D2-8CDA-2952-F37AE83E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CEC6-D8AB-5770-2C65-06C545288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  <a:p>
            <a:pPr lvl="1"/>
            <a:r>
              <a:rPr lang="en-US" dirty="0"/>
              <a:t>Plus @</a:t>
            </a:r>
            <a:r>
              <a:rPr lang="en-US" dirty="0" err="1"/>
              <a:t>sakailms.org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Beta server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plus.sakaiclud.com</a:t>
            </a:r>
            <a:endParaRPr lang="en-US" dirty="0"/>
          </a:p>
          <a:p>
            <a:pPr lvl="1"/>
            <a:endParaRPr lang="en-US" dirty="0"/>
          </a:p>
          <a:p>
            <a:r>
              <a:rPr lang="en-US"/>
              <a:t>Let's </a:t>
            </a:r>
            <a:r>
              <a:rPr lang="en-US" dirty="0"/>
              <a:t>do some beta testing over the summer.</a:t>
            </a:r>
          </a:p>
        </p:txBody>
      </p:sp>
    </p:spTree>
    <p:extLst>
      <p:ext uri="{BB962C8B-B14F-4D97-AF65-F5344CB8AC3E}">
        <p14:creationId xmlns:p14="http://schemas.microsoft.com/office/powerpoint/2010/main" val="113726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3F91-8AA8-72F3-2996-7C3F24C9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/>
              <a:t> TL;DR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EC57-0981-9891-EFAF-8F2BF12A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6888" cy="4351338"/>
          </a:xfrm>
        </p:spPr>
        <p:txBody>
          <a:bodyPr/>
          <a:lstStyle/>
          <a:p>
            <a:r>
              <a:rPr lang="en-US" dirty="0"/>
              <a:t>Plugs an entire LMS into an Enterprise LMS with a single link</a:t>
            </a:r>
          </a:p>
          <a:p>
            <a:r>
              <a:rPr lang="en-US" dirty="0"/>
              <a:t>Rosters and Grades are synchronized using LTI Advantage</a:t>
            </a:r>
          </a:p>
          <a:p>
            <a:r>
              <a:rPr lang="en-US" dirty="0"/>
              <a:t>Cost and IT Support are on par with a single LTI Tool</a:t>
            </a:r>
          </a:p>
          <a:p>
            <a:r>
              <a:rPr lang="en-US" dirty="0"/>
              <a:t>Give your innovative faculty a choice</a:t>
            </a:r>
          </a:p>
        </p:txBody>
      </p:sp>
      <p:pic>
        <p:nvPicPr>
          <p:cNvPr id="5" name="Picture 4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36447977-4F20-0ACB-8F5D-AC48924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49" y="1027906"/>
            <a:ext cx="491496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D5EC-97F0-C9CB-7796-24A4F71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Year Ago</a:t>
            </a:r>
          </a:p>
        </p:txBody>
      </p:sp>
      <p:pic>
        <p:nvPicPr>
          <p:cNvPr id="5" name="Picture 4" descr="A picture containing person, doll&#10;&#10;Description automatically generated">
            <a:extLst>
              <a:ext uri="{FF2B5EF4-FFF2-40B4-BE49-F238E27FC236}">
                <a16:creationId xmlns:a16="http://schemas.microsoft.com/office/drawing/2014/main" id="{9FA03EE9-ECF4-8FC9-1BB6-0F5F8200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12" y="0"/>
            <a:ext cx="5143500" cy="6858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E3A80C-1591-1888-0A84-0DD5CC5F5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70" y="2055813"/>
            <a:ext cx="5431494" cy="31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5162-59F1-623F-FD4B-9BB41A14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a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860EA-00D2-9D0E-563A-6C5B0DE7F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DAA2-7A20-3E1D-88FB-0AB401D0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F81E-C161-2F75-C5B8-D8000AEC6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Co-Founder Sakai 2004</a:t>
            </a:r>
          </a:p>
          <a:p>
            <a:r>
              <a:rPr lang="en-US" dirty="0"/>
              <a:t>Founded Learning Tools Interoperability (LTI) 2004</a:t>
            </a:r>
          </a:p>
          <a:p>
            <a:r>
              <a:rPr lang="en-US" dirty="0"/>
              <a:t>Founded Common Cartridge (2006)</a:t>
            </a:r>
          </a:p>
          <a:p>
            <a:r>
              <a:rPr lang="en-US" dirty="0"/>
              <a:t>Faculty member University of Michigan School of Information 2007-present</a:t>
            </a:r>
          </a:p>
          <a:p>
            <a:r>
              <a:rPr lang="en-US" dirty="0"/>
              <a:t>MOOC Innovator – Coursera 2014</a:t>
            </a:r>
          </a:p>
          <a:p>
            <a:r>
              <a:rPr lang="en-US" dirty="0"/>
              <a:t>Current Chair of the Sakai PMC</a:t>
            </a:r>
          </a:p>
        </p:txBody>
      </p:sp>
      <p:pic>
        <p:nvPicPr>
          <p:cNvPr id="5" name="Picture 4" descr="A person's arm with a tattoo on it&#10;&#10;Description automatically generated with low confidence">
            <a:extLst>
              <a:ext uri="{FF2B5EF4-FFF2-40B4-BE49-F238E27FC236}">
                <a16:creationId xmlns:a16="http://schemas.microsoft.com/office/drawing/2014/main" id="{6C5237E4-5F51-268D-39F6-A99FE0D1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88" y="1497988"/>
            <a:ext cx="5170810" cy="38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71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C5A7-E928-C93A-33E0-95AC3D57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@ University of Michigan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4783-9D96-7FFA-409C-A157376C6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Development and Testing – 2021</a:t>
            </a:r>
          </a:p>
          <a:p>
            <a:r>
              <a:rPr lang="en-US" dirty="0"/>
              <a:t>Summer 2022</a:t>
            </a:r>
          </a:p>
          <a:p>
            <a:pPr lvl="1"/>
            <a:r>
              <a:rPr lang="en-US" dirty="0"/>
              <a:t>Approval for limited production use in the School of Information</a:t>
            </a:r>
          </a:p>
          <a:p>
            <a:pPr lvl="1"/>
            <a:r>
              <a:rPr lang="en-US" dirty="0"/>
              <a:t>Privacy training</a:t>
            </a:r>
          </a:p>
          <a:p>
            <a:pPr lvl="1"/>
            <a:r>
              <a:rPr lang="en-US" dirty="0"/>
              <a:t>Hosted on </a:t>
            </a:r>
            <a:r>
              <a:rPr lang="en-US" dirty="0" err="1"/>
              <a:t>UMich</a:t>
            </a:r>
            <a:r>
              <a:rPr lang="en-US" dirty="0"/>
              <a:t>-owned AWS resources</a:t>
            </a:r>
          </a:p>
          <a:p>
            <a:r>
              <a:rPr lang="en-US" dirty="0"/>
              <a:t>Fall 22 – Sakai 22+Beta – One Course</a:t>
            </a:r>
          </a:p>
          <a:p>
            <a:r>
              <a:rPr lang="en-US" dirty="0"/>
              <a:t>Winter 23 – Sakai 23+Beta – Three Courses</a:t>
            </a:r>
          </a:p>
          <a:p>
            <a:r>
              <a:rPr lang="en-US" dirty="0"/>
              <a:t>Summer 2023 – Released in Sakai 23</a:t>
            </a:r>
          </a:p>
        </p:txBody>
      </p:sp>
    </p:spTree>
    <p:extLst>
      <p:ext uri="{BB962C8B-B14F-4D97-AF65-F5344CB8AC3E}">
        <p14:creationId xmlns:p14="http://schemas.microsoft.com/office/powerpoint/2010/main" val="411571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F280-EE9D-5D98-1498-0B1973C2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plus.sakaicloud.com</a:t>
            </a:r>
            <a:r>
              <a:rPr lang="en-US" dirty="0"/>
              <a:t> – Beta Ready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AFFD2-4108-F432-9305-D3B1C56F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05788" cy="44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4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B96A-3056-B909-3B03-0E102A30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SakaiPlus</a:t>
            </a:r>
            <a:r>
              <a:rPr lang="en-US" dirty="0"/>
              <a:t> </a:t>
            </a:r>
            <a:r>
              <a:rPr lang="en-US" dirty="0" err="1"/>
              <a:t>Philosphy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F4CF-52B2-DEFC-C5C9-5C179D8A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local customization</a:t>
            </a:r>
          </a:p>
          <a:p>
            <a:r>
              <a:rPr lang="en-US" dirty="0"/>
              <a:t>Easy Upgrades</a:t>
            </a:r>
          </a:p>
          <a:p>
            <a:r>
              <a:rPr lang="en-US" dirty="0"/>
              <a:t>AMI Subscription</a:t>
            </a:r>
          </a:p>
        </p:txBody>
      </p:sp>
      <p:pic>
        <p:nvPicPr>
          <p:cNvPr id="4" name="Picture 3" descr="A picture containing text, book, different&#10;&#10;Description automatically generated">
            <a:extLst>
              <a:ext uri="{FF2B5EF4-FFF2-40B4-BE49-F238E27FC236}">
                <a16:creationId xmlns:a16="http://schemas.microsoft.com/office/drawing/2014/main" id="{ABB0FCAD-F131-817E-E2BD-CE48920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49" y="1027906"/>
            <a:ext cx="4914968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139-E229-9936-7967-253F84EA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inside the Enterprise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DD7D4-95D8-DF88-332B-314C7FFE9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en-US" dirty="0"/>
              <a:t>Upgrade early and often – track the latest</a:t>
            </a:r>
          </a:p>
          <a:p>
            <a:r>
              <a:rPr lang="en-US" dirty="0"/>
              <a:t>Less concern regarding performance and scaling</a:t>
            </a:r>
          </a:p>
          <a:p>
            <a:r>
              <a:rPr lang="en-US" dirty="0"/>
              <a:t>No standup meetings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Always can fall back to the enterprise LMS – Hybrid (Screen shot of modules - from Fall 23)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1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428</Words>
  <Application>Microsoft Macintosh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Using SakaiPlus in Canvas</vt:lpstr>
      <vt:lpstr>SakaiPlus TL;DR</vt:lpstr>
      <vt:lpstr>A Year Ago</vt:lpstr>
      <vt:lpstr>Start with a Demo</vt:lpstr>
      <vt:lpstr>Dr. Chuck</vt:lpstr>
      <vt:lpstr>SakaiPlus @ University of Michigan </vt:lpstr>
      <vt:lpstr>https://plus.sakaicloud.com – Beta Ready </vt:lpstr>
      <vt:lpstr>SakaiPlus Philosphy</vt:lpstr>
      <vt:lpstr>Living inside the Enterprise LMS</vt:lpstr>
      <vt:lpstr>PowerPoint Presentation</vt:lpstr>
      <vt:lpstr>My Fall 22 Modules in Canvas (1/3)</vt:lpstr>
      <vt:lpstr>Campus IT Perspective</vt:lpstr>
      <vt:lpstr>Instructor Perspective</vt:lpstr>
      <vt:lpstr>Student Perspective</vt:lpstr>
      <vt:lpstr>My Future  Research - &gt; 1 LMS</vt:lpstr>
      <vt:lpstr>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SakaiPlus in Canvas</dc:title>
  <dc:creator>Severance, Charles</dc:creator>
  <cp:lastModifiedBy>Severance, Charles</cp:lastModifiedBy>
  <cp:revision>9</cp:revision>
  <dcterms:created xsi:type="dcterms:W3CDTF">2023-03-26T13:15:26Z</dcterms:created>
  <dcterms:modified xsi:type="dcterms:W3CDTF">2023-03-28T19:25:06Z</dcterms:modified>
</cp:coreProperties>
</file>